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62" r:id="rId5"/>
    <p:sldId id="259" r:id="rId6"/>
    <p:sldId id="260" r:id="rId7"/>
    <p:sldId id="261" r:id="rId8"/>
    <p:sldId id="263" r:id="rId9"/>
    <p:sldId id="269" r:id="rId10"/>
    <p:sldId id="264" r:id="rId11"/>
    <p:sldId id="265" r:id="rId12"/>
    <p:sldId id="266" r:id="rId13"/>
    <p:sldId id="271" r:id="rId14"/>
    <p:sldId id="267" r:id="rId15"/>
    <p:sldId id="270" r:id="rId16"/>
    <p:sldId id="268"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457" autoAdjust="0"/>
  </p:normalViewPr>
  <p:slideViewPr>
    <p:cSldViewPr>
      <p:cViewPr varScale="1">
        <p:scale>
          <a:sx n="52" d="100"/>
          <a:sy n="52" d="100"/>
        </p:scale>
        <p:origin x="1700"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B7922-9707-4403-859A-A2A73F206D3C}" type="datetimeFigureOut">
              <a:rPr lang="en-US" smtClean="0"/>
              <a:t>10/29/2014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5F45C7-CBC1-4A93-81D4-D56018D3C3CD}" type="slidenum">
              <a:rPr lang="en-US" smtClean="0"/>
              <a:t>‹#›</a:t>
            </a:fld>
            <a:endParaRPr lang="en-US"/>
          </a:p>
        </p:txBody>
      </p:sp>
    </p:spTree>
    <p:extLst>
      <p:ext uri="{BB962C8B-B14F-4D97-AF65-F5344CB8AC3E}">
        <p14:creationId xmlns:p14="http://schemas.microsoft.com/office/powerpoint/2010/main" val="1352348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State gives us an identity, and</a:t>
            </a:r>
            <a:r>
              <a:rPr lang="en-SG" baseline="0" dirty="0" smtClean="0"/>
              <a:t> the process of socialisation does that also to reinforce our identities. </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1</a:t>
            </a:fld>
            <a:endParaRPr lang="en-US"/>
          </a:p>
        </p:txBody>
      </p:sp>
    </p:spTree>
    <p:extLst>
      <p:ext uri="{BB962C8B-B14F-4D97-AF65-F5344CB8AC3E}">
        <p14:creationId xmlns:p14="http://schemas.microsoft.com/office/powerpoint/2010/main" val="3955816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Built</a:t>
            </a:r>
            <a:r>
              <a:rPr lang="en-SG" baseline="0" dirty="0" smtClean="0"/>
              <a:t> with Chinese style. In a village with no Chinese people. Chinese people start to visit. </a:t>
            </a:r>
          </a:p>
          <a:p>
            <a:r>
              <a:rPr lang="en-SG" baseline="0" dirty="0" smtClean="0"/>
              <a:t> Thai used the donated money to build Thai school to boost Thai culture among the Thai-Malaysians. </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12</a:t>
            </a:fld>
            <a:endParaRPr lang="en-US"/>
          </a:p>
        </p:txBody>
      </p:sp>
    </p:spTree>
    <p:extLst>
      <p:ext uri="{BB962C8B-B14F-4D97-AF65-F5344CB8AC3E}">
        <p14:creationId xmlns:p14="http://schemas.microsoft.com/office/powerpoint/2010/main" val="251279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13</a:t>
            </a:fld>
            <a:endParaRPr lang="en-US"/>
          </a:p>
        </p:txBody>
      </p:sp>
    </p:spTree>
    <p:extLst>
      <p:ext uri="{BB962C8B-B14F-4D97-AF65-F5344CB8AC3E}">
        <p14:creationId xmlns:p14="http://schemas.microsoft.com/office/powerpoint/2010/main" val="3294699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Malays borrow cutlery and cookery from</a:t>
            </a:r>
            <a:r>
              <a:rPr lang="en-SG" baseline="0" dirty="0" smtClean="0"/>
              <a:t> the Thai temples. However, when September 11 happened, the differences being enforced. Thai in Malaysia insist to watch the 9/11 from Thai TV as the Malaysian network is shewed. Organisers of the Buddhism temple made sure that Police on site is ethically Thai as there is fear. One particular event creates rapture but there are always people who wants to patch up. Idealised Muslim ruler must protect all religions. Thai monks can just walk into the Sultan </a:t>
            </a:r>
            <a:r>
              <a:rPr lang="en-SG" baseline="0" dirty="0" err="1" smtClean="0"/>
              <a:t>tempete</a:t>
            </a:r>
            <a:r>
              <a:rPr lang="en-SG" baseline="0" dirty="0" smtClean="0"/>
              <a:t> without security checks. </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14</a:t>
            </a:fld>
            <a:endParaRPr lang="en-US"/>
          </a:p>
        </p:txBody>
      </p:sp>
    </p:spTree>
    <p:extLst>
      <p:ext uri="{BB962C8B-B14F-4D97-AF65-F5344CB8AC3E}">
        <p14:creationId xmlns:p14="http://schemas.microsoft.com/office/powerpoint/2010/main" val="3944268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Kelantan</a:t>
            </a:r>
            <a:r>
              <a:rPr lang="en-SG" baseline="0" dirty="0" smtClean="0"/>
              <a:t> says that Muslim laws do not apply to non-Muslims.</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15</a:t>
            </a:fld>
            <a:endParaRPr lang="en-US"/>
          </a:p>
        </p:txBody>
      </p:sp>
    </p:spTree>
    <p:extLst>
      <p:ext uri="{BB962C8B-B14F-4D97-AF65-F5344CB8AC3E}">
        <p14:creationId xmlns:p14="http://schemas.microsoft.com/office/powerpoint/2010/main" val="2205410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Citizenship</a:t>
            </a:r>
            <a:r>
              <a:rPr lang="en-SG" baseline="0" dirty="0" smtClean="0"/>
              <a:t> with the ability to speak the national language- the standard Malay. Thailand wanted the Malaysian Thais to go back to Thailand to resettlement and always have tried to enculturation. Cooking shows from Thai networks starting to show on Malaysian Thais food which was traditionally not present. </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16</a:t>
            </a:fld>
            <a:endParaRPr lang="en-US"/>
          </a:p>
        </p:txBody>
      </p:sp>
    </p:spTree>
    <p:extLst>
      <p:ext uri="{BB962C8B-B14F-4D97-AF65-F5344CB8AC3E}">
        <p14:creationId xmlns:p14="http://schemas.microsoft.com/office/powerpoint/2010/main" val="3811455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18</a:t>
            </a:fld>
            <a:endParaRPr lang="en-US"/>
          </a:p>
        </p:txBody>
      </p:sp>
    </p:spTree>
    <p:extLst>
      <p:ext uri="{BB962C8B-B14F-4D97-AF65-F5344CB8AC3E}">
        <p14:creationId xmlns:p14="http://schemas.microsoft.com/office/powerpoint/2010/main" val="3304354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Cham</a:t>
            </a:r>
            <a:r>
              <a:rPr lang="en-SG" baseline="0" dirty="0" smtClean="0"/>
              <a:t> has achieved </a:t>
            </a:r>
            <a:r>
              <a:rPr lang="en-SG" baseline="0" dirty="0" err="1" smtClean="0"/>
              <a:t>sophiscated</a:t>
            </a:r>
            <a:r>
              <a:rPr lang="en-SG" baseline="0" dirty="0" smtClean="0"/>
              <a:t> art forms</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23</a:t>
            </a:fld>
            <a:endParaRPr lang="en-US"/>
          </a:p>
        </p:txBody>
      </p:sp>
    </p:spTree>
    <p:extLst>
      <p:ext uri="{BB962C8B-B14F-4D97-AF65-F5344CB8AC3E}">
        <p14:creationId xmlns:p14="http://schemas.microsoft.com/office/powerpoint/2010/main" val="1202605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Cham define themselves through</a:t>
            </a:r>
            <a:r>
              <a:rPr lang="en-SG" baseline="0" dirty="0" smtClean="0"/>
              <a:t> cultural practices.</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25</a:t>
            </a:fld>
            <a:endParaRPr lang="en-US"/>
          </a:p>
        </p:txBody>
      </p:sp>
    </p:spTree>
    <p:extLst>
      <p:ext uri="{BB962C8B-B14F-4D97-AF65-F5344CB8AC3E}">
        <p14:creationId xmlns:p14="http://schemas.microsoft.com/office/powerpoint/2010/main" val="1534531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Cham</a:t>
            </a:r>
            <a:r>
              <a:rPr lang="en-SG" baseline="0" dirty="0" smtClean="0"/>
              <a:t> religion: mixture animism, Buddhism, </a:t>
            </a:r>
            <a:r>
              <a:rPr lang="en-SG" baseline="0" dirty="0" err="1" smtClean="0"/>
              <a:t>taosim</a:t>
            </a:r>
            <a:r>
              <a:rPr lang="en-SG" baseline="0" dirty="0" smtClean="0"/>
              <a:t>, </a:t>
            </a:r>
            <a:r>
              <a:rPr lang="en-SG" baseline="0" dirty="0" err="1" smtClean="0"/>
              <a:t>islam</a:t>
            </a:r>
            <a:r>
              <a:rPr lang="en-SG" baseline="0" dirty="0" smtClean="0"/>
              <a:t>.</a:t>
            </a:r>
          </a:p>
          <a:p>
            <a:endParaRPr lang="en-SG" baseline="0" dirty="0" smtClean="0"/>
          </a:p>
          <a:p>
            <a:r>
              <a:rPr lang="en-SG" baseline="0" dirty="0" smtClean="0"/>
              <a:t>Worshipping a </a:t>
            </a:r>
            <a:r>
              <a:rPr lang="en-SG" baseline="0" dirty="0" err="1" smtClean="0"/>
              <a:t>cham</a:t>
            </a:r>
            <a:r>
              <a:rPr lang="en-SG" baseline="0" dirty="0" smtClean="0"/>
              <a:t> king. </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28</a:t>
            </a:fld>
            <a:endParaRPr lang="en-US"/>
          </a:p>
        </p:txBody>
      </p:sp>
    </p:spTree>
    <p:extLst>
      <p:ext uri="{BB962C8B-B14F-4D97-AF65-F5344CB8AC3E}">
        <p14:creationId xmlns:p14="http://schemas.microsoft.com/office/powerpoint/2010/main" val="94372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30</a:t>
            </a:fld>
            <a:endParaRPr lang="en-US"/>
          </a:p>
        </p:txBody>
      </p:sp>
    </p:spTree>
    <p:extLst>
      <p:ext uri="{BB962C8B-B14F-4D97-AF65-F5344CB8AC3E}">
        <p14:creationId xmlns:p14="http://schemas.microsoft.com/office/powerpoint/2010/main" val="216311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How the society</a:t>
            </a:r>
            <a:r>
              <a:rPr lang="en-SG" baseline="0" dirty="0" smtClean="0"/>
              <a:t> understands you through culture. Culture is given or taught rather than born. Most people do not question their ethnicity, and it is viewed as a straightforward topic. The definition of your ethnicity changes due to differences in administrations. Example: not all “Malays” are “Malays” due to differences in language and culture. </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2</a:t>
            </a:fld>
            <a:endParaRPr lang="en-US"/>
          </a:p>
        </p:txBody>
      </p:sp>
    </p:spTree>
    <p:extLst>
      <p:ext uri="{BB962C8B-B14F-4D97-AF65-F5344CB8AC3E}">
        <p14:creationId xmlns:p14="http://schemas.microsoft.com/office/powerpoint/2010/main" val="1184473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Cham can call on the old spirts</a:t>
            </a:r>
            <a:r>
              <a:rPr lang="en-SG" baseline="0" dirty="0" smtClean="0"/>
              <a:t> to sit on the </a:t>
            </a:r>
            <a:r>
              <a:rPr lang="en-SG" baseline="0" dirty="0" err="1" smtClean="0"/>
              <a:t>throne..Vietnam</a:t>
            </a:r>
            <a:r>
              <a:rPr lang="en-SG" baseline="0" dirty="0" smtClean="0"/>
              <a:t> hates this as they are living the past which are Cham in nature.</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31</a:t>
            </a:fld>
            <a:endParaRPr lang="en-US"/>
          </a:p>
        </p:txBody>
      </p:sp>
    </p:spTree>
    <p:extLst>
      <p:ext uri="{BB962C8B-B14F-4D97-AF65-F5344CB8AC3E}">
        <p14:creationId xmlns:p14="http://schemas.microsoft.com/office/powerpoint/2010/main" val="3891012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78E6A-FBE9-426A-B58C-602BEC64B461}" type="slidenum">
              <a:rPr lang="en-US" smtClean="0"/>
              <a:t>32</a:t>
            </a:fld>
            <a:endParaRPr lang="en-US"/>
          </a:p>
        </p:txBody>
      </p:sp>
    </p:spTree>
    <p:extLst>
      <p:ext uri="{BB962C8B-B14F-4D97-AF65-F5344CB8AC3E}">
        <p14:creationId xmlns:p14="http://schemas.microsoft.com/office/powerpoint/2010/main" val="3581317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Some</a:t>
            </a:r>
            <a:r>
              <a:rPr lang="en-SG" baseline="0" dirty="0" smtClean="0"/>
              <a:t> </a:t>
            </a:r>
            <a:r>
              <a:rPr lang="en-SG" baseline="0" dirty="0" err="1" smtClean="0"/>
              <a:t>Chams</a:t>
            </a:r>
            <a:r>
              <a:rPr lang="en-SG" baseline="0" dirty="0" smtClean="0"/>
              <a:t> do not speak their language. State can project influences on other minority in other states. </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33</a:t>
            </a:fld>
            <a:endParaRPr lang="en-US"/>
          </a:p>
        </p:txBody>
      </p:sp>
    </p:spTree>
    <p:extLst>
      <p:ext uri="{BB962C8B-B14F-4D97-AF65-F5344CB8AC3E}">
        <p14:creationId xmlns:p14="http://schemas.microsoft.com/office/powerpoint/2010/main" val="77218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Cham identity</a:t>
            </a:r>
            <a:r>
              <a:rPr lang="en-SG" baseline="0" dirty="0" smtClean="0"/>
              <a:t> is very confusing, and ethnicity in contingent on power, though religion, through history. Cham identity in Vietnam ability to speak the language. Money and economics can change how the Cham view their own identity. Tensions between different interpretations of Cham but there is still harmoniously living as they have </a:t>
            </a:r>
            <a:r>
              <a:rPr lang="en-SG" baseline="0" smtClean="0"/>
              <a:t>a common past. </a:t>
            </a:r>
            <a:endParaRPr lang="en-SG"/>
          </a:p>
        </p:txBody>
      </p:sp>
      <p:sp>
        <p:nvSpPr>
          <p:cNvPr id="4" name="Slide Number Placeholder 3"/>
          <p:cNvSpPr>
            <a:spLocks noGrp="1"/>
          </p:cNvSpPr>
          <p:nvPr>
            <p:ph type="sldNum" sz="quarter" idx="10"/>
          </p:nvPr>
        </p:nvSpPr>
        <p:spPr/>
        <p:txBody>
          <a:bodyPr/>
          <a:lstStyle/>
          <a:p>
            <a:fld id="{605F45C7-CBC1-4A93-81D4-D56018D3C3CD}" type="slidenum">
              <a:rPr lang="en-US" smtClean="0"/>
              <a:t>36</a:t>
            </a:fld>
            <a:endParaRPr lang="en-US"/>
          </a:p>
        </p:txBody>
      </p:sp>
    </p:spTree>
    <p:extLst>
      <p:ext uri="{BB962C8B-B14F-4D97-AF65-F5344CB8AC3E}">
        <p14:creationId xmlns:p14="http://schemas.microsoft.com/office/powerpoint/2010/main" val="1068747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Huge</a:t>
            </a:r>
            <a:r>
              <a:rPr lang="en-SG" baseline="0" dirty="0" smtClean="0"/>
              <a:t> countries, the differences in identity will work on a much larger scale.</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3</a:t>
            </a:fld>
            <a:endParaRPr lang="en-US"/>
          </a:p>
        </p:txBody>
      </p:sp>
    </p:spTree>
    <p:extLst>
      <p:ext uri="{BB962C8B-B14F-4D97-AF65-F5344CB8AC3E}">
        <p14:creationId xmlns:p14="http://schemas.microsoft.com/office/powerpoint/2010/main" val="137387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Malays are the</a:t>
            </a:r>
            <a:r>
              <a:rPr lang="en-SG" baseline="0" dirty="0" smtClean="0"/>
              <a:t> best in taking orders. Indians have brains that do not have good judgements. Created the myths that Malays need help; and overgeneralising due to the vast population. </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4</a:t>
            </a:fld>
            <a:endParaRPr lang="en-US"/>
          </a:p>
        </p:txBody>
      </p:sp>
    </p:spTree>
    <p:extLst>
      <p:ext uri="{BB962C8B-B14F-4D97-AF65-F5344CB8AC3E}">
        <p14:creationId xmlns:p14="http://schemas.microsoft.com/office/powerpoint/2010/main" val="827013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Bringing ethnicity</a:t>
            </a:r>
            <a:r>
              <a:rPr lang="en-SG" baseline="0" dirty="0" smtClean="0"/>
              <a:t> to the political terms in Malaysia. </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5</a:t>
            </a:fld>
            <a:endParaRPr lang="en-US"/>
          </a:p>
        </p:txBody>
      </p:sp>
    </p:spTree>
    <p:extLst>
      <p:ext uri="{BB962C8B-B14F-4D97-AF65-F5344CB8AC3E}">
        <p14:creationId xmlns:p14="http://schemas.microsoft.com/office/powerpoint/2010/main" val="3529336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7</a:t>
            </a:fld>
            <a:endParaRPr lang="en-US"/>
          </a:p>
        </p:txBody>
      </p:sp>
    </p:spTree>
    <p:extLst>
      <p:ext uri="{BB962C8B-B14F-4D97-AF65-F5344CB8AC3E}">
        <p14:creationId xmlns:p14="http://schemas.microsoft.com/office/powerpoint/2010/main" val="44457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8</a:t>
            </a:fld>
            <a:endParaRPr lang="en-US"/>
          </a:p>
        </p:txBody>
      </p:sp>
    </p:spTree>
    <p:extLst>
      <p:ext uri="{BB962C8B-B14F-4D97-AF65-F5344CB8AC3E}">
        <p14:creationId xmlns:p14="http://schemas.microsoft.com/office/powerpoint/2010/main" val="4188722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Note: religion is the same as in Thailand. Kelantan is one of the largest Malay</a:t>
            </a:r>
            <a:r>
              <a:rPr lang="en-SG" baseline="0" dirty="0" smtClean="0"/>
              <a:t>-Muslim state in Malaysia. </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10</a:t>
            </a:fld>
            <a:endParaRPr lang="en-US"/>
          </a:p>
        </p:txBody>
      </p:sp>
    </p:spTree>
    <p:extLst>
      <p:ext uri="{BB962C8B-B14F-4D97-AF65-F5344CB8AC3E}">
        <p14:creationId xmlns:p14="http://schemas.microsoft.com/office/powerpoint/2010/main" val="4229039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Chinese are better</a:t>
            </a:r>
            <a:r>
              <a:rPr lang="en-SG" baseline="0" dirty="0" smtClean="0"/>
              <a:t> off than Thai in Malaysia.</a:t>
            </a:r>
            <a:endParaRPr lang="en-SG" dirty="0"/>
          </a:p>
        </p:txBody>
      </p:sp>
      <p:sp>
        <p:nvSpPr>
          <p:cNvPr id="4" name="Slide Number Placeholder 3"/>
          <p:cNvSpPr>
            <a:spLocks noGrp="1"/>
          </p:cNvSpPr>
          <p:nvPr>
            <p:ph type="sldNum" sz="quarter" idx="10"/>
          </p:nvPr>
        </p:nvSpPr>
        <p:spPr/>
        <p:txBody>
          <a:bodyPr/>
          <a:lstStyle/>
          <a:p>
            <a:fld id="{605F45C7-CBC1-4A93-81D4-D56018D3C3CD}" type="slidenum">
              <a:rPr lang="en-US" smtClean="0"/>
              <a:t>11</a:t>
            </a:fld>
            <a:endParaRPr lang="en-US"/>
          </a:p>
        </p:txBody>
      </p:sp>
    </p:spTree>
    <p:extLst>
      <p:ext uri="{BB962C8B-B14F-4D97-AF65-F5344CB8AC3E}">
        <p14:creationId xmlns:p14="http://schemas.microsoft.com/office/powerpoint/2010/main" val="644913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C340BA98-CBFF-4D0C-B33E-9F8D866F22CA}" type="datetimeFigureOut">
              <a:rPr lang="en-SG" smtClean="0"/>
              <a:t>29/10/2014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6695A9-0AFF-413A-A36E-5969EA4F5266}" type="slidenum">
              <a:rPr lang="en-SG" smtClean="0"/>
              <a:t>‹#›</a:t>
            </a:fld>
            <a:endParaRPr lang="en-SG"/>
          </a:p>
        </p:txBody>
      </p:sp>
    </p:spTree>
    <p:extLst>
      <p:ext uri="{BB962C8B-B14F-4D97-AF65-F5344CB8AC3E}">
        <p14:creationId xmlns:p14="http://schemas.microsoft.com/office/powerpoint/2010/main" val="2122068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C340BA98-CBFF-4D0C-B33E-9F8D866F22CA}" type="datetimeFigureOut">
              <a:rPr lang="en-SG" smtClean="0"/>
              <a:t>29/10/2014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6695A9-0AFF-413A-A36E-5969EA4F5266}" type="slidenum">
              <a:rPr lang="en-SG" smtClean="0"/>
              <a:t>‹#›</a:t>
            </a:fld>
            <a:endParaRPr lang="en-SG"/>
          </a:p>
        </p:txBody>
      </p:sp>
    </p:spTree>
    <p:extLst>
      <p:ext uri="{BB962C8B-B14F-4D97-AF65-F5344CB8AC3E}">
        <p14:creationId xmlns:p14="http://schemas.microsoft.com/office/powerpoint/2010/main" val="4165918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C340BA98-CBFF-4D0C-B33E-9F8D866F22CA}" type="datetimeFigureOut">
              <a:rPr lang="en-SG" smtClean="0"/>
              <a:t>29/10/2014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6695A9-0AFF-413A-A36E-5969EA4F5266}" type="slidenum">
              <a:rPr lang="en-SG" smtClean="0"/>
              <a:t>‹#›</a:t>
            </a:fld>
            <a:endParaRPr lang="en-SG"/>
          </a:p>
        </p:txBody>
      </p:sp>
    </p:spTree>
    <p:extLst>
      <p:ext uri="{BB962C8B-B14F-4D97-AF65-F5344CB8AC3E}">
        <p14:creationId xmlns:p14="http://schemas.microsoft.com/office/powerpoint/2010/main" val="352004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C340BA98-CBFF-4D0C-B33E-9F8D866F22CA}" type="datetimeFigureOut">
              <a:rPr lang="en-SG" smtClean="0"/>
              <a:t>29/10/2014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6695A9-0AFF-413A-A36E-5969EA4F5266}" type="slidenum">
              <a:rPr lang="en-SG" smtClean="0"/>
              <a:t>‹#›</a:t>
            </a:fld>
            <a:endParaRPr lang="en-SG"/>
          </a:p>
        </p:txBody>
      </p:sp>
    </p:spTree>
    <p:extLst>
      <p:ext uri="{BB962C8B-B14F-4D97-AF65-F5344CB8AC3E}">
        <p14:creationId xmlns:p14="http://schemas.microsoft.com/office/powerpoint/2010/main" val="378122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40BA98-CBFF-4D0C-B33E-9F8D866F22CA}" type="datetimeFigureOut">
              <a:rPr lang="en-SG" smtClean="0"/>
              <a:t>29/10/2014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6695A9-0AFF-413A-A36E-5969EA4F5266}" type="slidenum">
              <a:rPr lang="en-SG" smtClean="0"/>
              <a:t>‹#›</a:t>
            </a:fld>
            <a:endParaRPr lang="en-SG"/>
          </a:p>
        </p:txBody>
      </p:sp>
    </p:spTree>
    <p:extLst>
      <p:ext uri="{BB962C8B-B14F-4D97-AF65-F5344CB8AC3E}">
        <p14:creationId xmlns:p14="http://schemas.microsoft.com/office/powerpoint/2010/main" val="303478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C340BA98-CBFF-4D0C-B33E-9F8D866F22CA}" type="datetimeFigureOut">
              <a:rPr lang="en-SG" smtClean="0"/>
              <a:t>29/10/2014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6695A9-0AFF-413A-A36E-5969EA4F5266}" type="slidenum">
              <a:rPr lang="en-SG" smtClean="0"/>
              <a:t>‹#›</a:t>
            </a:fld>
            <a:endParaRPr lang="en-SG"/>
          </a:p>
        </p:txBody>
      </p:sp>
    </p:spTree>
    <p:extLst>
      <p:ext uri="{BB962C8B-B14F-4D97-AF65-F5344CB8AC3E}">
        <p14:creationId xmlns:p14="http://schemas.microsoft.com/office/powerpoint/2010/main" val="2226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C340BA98-CBFF-4D0C-B33E-9F8D866F22CA}" type="datetimeFigureOut">
              <a:rPr lang="en-SG" smtClean="0"/>
              <a:t>29/10/2014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696695A9-0AFF-413A-A36E-5969EA4F5266}" type="slidenum">
              <a:rPr lang="en-SG" smtClean="0"/>
              <a:t>‹#›</a:t>
            </a:fld>
            <a:endParaRPr lang="en-SG"/>
          </a:p>
        </p:txBody>
      </p:sp>
    </p:spTree>
    <p:extLst>
      <p:ext uri="{BB962C8B-B14F-4D97-AF65-F5344CB8AC3E}">
        <p14:creationId xmlns:p14="http://schemas.microsoft.com/office/powerpoint/2010/main" val="260913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C340BA98-CBFF-4D0C-B33E-9F8D866F22CA}" type="datetimeFigureOut">
              <a:rPr lang="en-SG" smtClean="0"/>
              <a:t>29/10/2014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696695A9-0AFF-413A-A36E-5969EA4F5266}" type="slidenum">
              <a:rPr lang="en-SG" smtClean="0"/>
              <a:t>‹#›</a:t>
            </a:fld>
            <a:endParaRPr lang="en-SG"/>
          </a:p>
        </p:txBody>
      </p:sp>
    </p:spTree>
    <p:extLst>
      <p:ext uri="{BB962C8B-B14F-4D97-AF65-F5344CB8AC3E}">
        <p14:creationId xmlns:p14="http://schemas.microsoft.com/office/powerpoint/2010/main" val="2026782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0BA98-CBFF-4D0C-B33E-9F8D866F22CA}" type="datetimeFigureOut">
              <a:rPr lang="en-SG" smtClean="0"/>
              <a:t>29/10/2014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696695A9-0AFF-413A-A36E-5969EA4F5266}" type="slidenum">
              <a:rPr lang="en-SG" smtClean="0"/>
              <a:t>‹#›</a:t>
            </a:fld>
            <a:endParaRPr lang="en-SG"/>
          </a:p>
        </p:txBody>
      </p:sp>
    </p:spTree>
    <p:extLst>
      <p:ext uri="{BB962C8B-B14F-4D97-AF65-F5344CB8AC3E}">
        <p14:creationId xmlns:p14="http://schemas.microsoft.com/office/powerpoint/2010/main" val="181693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40BA98-CBFF-4D0C-B33E-9F8D866F22CA}" type="datetimeFigureOut">
              <a:rPr lang="en-SG" smtClean="0"/>
              <a:t>29/10/2014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6695A9-0AFF-413A-A36E-5969EA4F5266}" type="slidenum">
              <a:rPr lang="en-SG" smtClean="0"/>
              <a:t>‹#›</a:t>
            </a:fld>
            <a:endParaRPr lang="en-SG"/>
          </a:p>
        </p:txBody>
      </p:sp>
    </p:spTree>
    <p:extLst>
      <p:ext uri="{BB962C8B-B14F-4D97-AF65-F5344CB8AC3E}">
        <p14:creationId xmlns:p14="http://schemas.microsoft.com/office/powerpoint/2010/main" val="3493390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40BA98-CBFF-4D0C-B33E-9F8D866F22CA}" type="datetimeFigureOut">
              <a:rPr lang="en-SG" smtClean="0"/>
              <a:t>29/10/2014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6695A9-0AFF-413A-A36E-5969EA4F5266}" type="slidenum">
              <a:rPr lang="en-SG" smtClean="0"/>
              <a:t>‹#›</a:t>
            </a:fld>
            <a:endParaRPr lang="en-SG"/>
          </a:p>
        </p:txBody>
      </p:sp>
    </p:spTree>
    <p:extLst>
      <p:ext uri="{BB962C8B-B14F-4D97-AF65-F5344CB8AC3E}">
        <p14:creationId xmlns:p14="http://schemas.microsoft.com/office/powerpoint/2010/main" val="1638140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40BA98-CBFF-4D0C-B33E-9F8D866F22CA}" type="datetimeFigureOut">
              <a:rPr lang="en-SG" smtClean="0"/>
              <a:t>29/10/2014</a:t>
            </a:fld>
            <a:endParaRPr lang="en-S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6695A9-0AFF-413A-A36E-5969EA4F5266}" type="slidenum">
              <a:rPr lang="en-SG" smtClean="0"/>
              <a:t>‹#›</a:t>
            </a:fld>
            <a:endParaRPr lang="en-SG"/>
          </a:p>
        </p:txBody>
      </p:sp>
    </p:spTree>
    <p:extLst>
      <p:ext uri="{BB962C8B-B14F-4D97-AF65-F5344CB8AC3E}">
        <p14:creationId xmlns:p14="http://schemas.microsoft.com/office/powerpoint/2010/main" val="2859344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A case study of the Thais of Kelantan, Malaysia and the Cham of Vietnam.</a:t>
            </a:r>
            <a:endParaRPr lang="en-SG" dirty="0"/>
          </a:p>
        </p:txBody>
      </p:sp>
      <p:sp>
        <p:nvSpPr>
          <p:cNvPr id="4" name="Title 1"/>
          <p:cNvSpPr txBox="1">
            <a:spLocks/>
          </p:cNvSpPr>
          <p:nvPr/>
        </p:nvSpPr>
        <p:spPr>
          <a:xfrm>
            <a:off x="838200" y="2282825"/>
            <a:ext cx="7772400" cy="1470025"/>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Week 10</a:t>
            </a:r>
          </a:p>
          <a:p>
            <a:r>
              <a:rPr lang="en-US" dirty="0" smtClean="0"/>
              <a:t>Ethnicity and Marginality in Southeast Asia</a:t>
            </a:r>
            <a:endParaRPr lang="en-SG" dirty="0"/>
          </a:p>
        </p:txBody>
      </p:sp>
    </p:spTree>
    <p:extLst>
      <p:ext uri="{BB962C8B-B14F-4D97-AF65-F5344CB8AC3E}">
        <p14:creationId xmlns:p14="http://schemas.microsoft.com/office/powerpoint/2010/main" val="176737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Thai Buddhists in Kelantan</a:t>
            </a:r>
            <a:endParaRPr lang="en-SG" dirty="0"/>
          </a:p>
        </p:txBody>
      </p:sp>
      <p:sp>
        <p:nvSpPr>
          <p:cNvPr id="3" name="Content Placeholder 2"/>
          <p:cNvSpPr>
            <a:spLocks noGrp="1"/>
          </p:cNvSpPr>
          <p:nvPr>
            <p:ph idx="1"/>
          </p:nvPr>
        </p:nvSpPr>
        <p:spPr/>
        <p:txBody>
          <a:bodyPr>
            <a:normAutofit/>
          </a:bodyPr>
          <a:lstStyle/>
          <a:p>
            <a:pPr marL="0" indent="0">
              <a:buNone/>
            </a:pPr>
            <a:r>
              <a:rPr lang="en-SG" dirty="0" smtClean="0"/>
              <a:t>about </a:t>
            </a:r>
            <a:r>
              <a:rPr lang="en-SG" dirty="0"/>
              <a:t>10,000 individuals </a:t>
            </a:r>
          </a:p>
          <a:p>
            <a:r>
              <a:rPr lang="en-SG" dirty="0" smtClean="0"/>
              <a:t>Mostly </a:t>
            </a:r>
            <a:r>
              <a:rPr lang="en-SG" dirty="0"/>
              <a:t>Theravada Buddhists. A few have converted to Islam (national politics) </a:t>
            </a:r>
            <a:r>
              <a:rPr lang="en-SG" dirty="0" smtClean="0"/>
              <a:t>often after </a:t>
            </a:r>
            <a:r>
              <a:rPr lang="en-SG" dirty="0"/>
              <a:t>marriage with </a:t>
            </a:r>
            <a:r>
              <a:rPr lang="en-SG" dirty="0" smtClean="0"/>
              <a:t>Malay Muslims. </a:t>
            </a:r>
            <a:r>
              <a:rPr lang="en-SG" dirty="0"/>
              <a:t>A number of Malays who married Thais have also secretly converted to Buddhism. </a:t>
            </a:r>
          </a:p>
          <a:p>
            <a:r>
              <a:rPr lang="en-SG" dirty="0" smtClean="0"/>
              <a:t>Live </a:t>
            </a:r>
            <a:r>
              <a:rPr lang="en-SG" dirty="0"/>
              <a:t>in villages to the north of the capital Kota </a:t>
            </a:r>
            <a:r>
              <a:rPr lang="en-SG" dirty="0" err="1"/>
              <a:t>Bharu</a:t>
            </a:r>
            <a:r>
              <a:rPr lang="en-SG" dirty="0"/>
              <a:t>. 20 Thai Buddhist temples. </a:t>
            </a:r>
          </a:p>
          <a:p>
            <a:endParaRPr lang="en-SG" dirty="0"/>
          </a:p>
        </p:txBody>
      </p:sp>
    </p:spTree>
    <p:extLst>
      <p:ext uri="{BB962C8B-B14F-4D97-AF65-F5344CB8AC3E}">
        <p14:creationId xmlns:p14="http://schemas.microsoft.com/office/powerpoint/2010/main" val="132305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Chinese-Thai relationship (a story of two marginal communities)</a:t>
            </a:r>
            <a:endParaRPr lang="en-SG" dirty="0"/>
          </a:p>
        </p:txBody>
      </p:sp>
      <p:sp>
        <p:nvSpPr>
          <p:cNvPr id="3" name="Content Placeholder 2"/>
          <p:cNvSpPr>
            <a:spLocks noGrp="1"/>
          </p:cNvSpPr>
          <p:nvPr>
            <p:ph idx="1"/>
          </p:nvPr>
        </p:nvSpPr>
        <p:spPr/>
        <p:txBody>
          <a:bodyPr>
            <a:normAutofit lnSpcReduction="10000"/>
          </a:bodyPr>
          <a:lstStyle/>
          <a:p>
            <a:pPr marL="0" indent="0">
              <a:buNone/>
            </a:pPr>
            <a:endParaRPr lang="en-SG" dirty="0"/>
          </a:p>
          <a:p>
            <a:r>
              <a:rPr lang="en-SG" dirty="0"/>
              <a:t>Larger and more powerful communities encounter the marginal Thais almost daily. </a:t>
            </a:r>
          </a:p>
          <a:p>
            <a:r>
              <a:rPr lang="en-SG" dirty="0" smtClean="0"/>
              <a:t>Economically </a:t>
            </a:r>
            <a:r>
              <a:rPr lang="en-SG" dirty="0"/>
              <a:t>– Ethnic Chinese from the </a:t>
            </a:r>
            <a:r>
              <a:rPr lang="en-SG" dirty="0" smtClean="0"/>
              <a:t>cities/towns </a:t>
            </a:r>
            <a:r>
              <a:rPr lang="en-SG" dirty="0"/>
              <a:t>and other parts of Malaysia visit Thai temples for magic and political support. E.g. Malaysia’s MCA donates money to help further “Thai culture” in Kelantan. But this has powerful political undercurrents. </a:t>
            </a:r>
          </a:p>
          <a:p>
            <a:endParaRPr lang="en-SG" dirty="0"/>
          </a:p>
        </p:txBody>
      </p:sp>
    </p:spTree>
    <p:extLst>
      <p:ext uri="{BB962C8B-B14F-4D97-AF65-F5344CB8AC3E}">
        <p14:creationId xmlns:p14="http://schemas.microsoft.com/office/powerpoint/2010/main" val="255967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4088" y="548680"/>
            <a:ext cx="3456384" cy="4896544"/>
          </a:xfrm>
        </p:spPr>
        <p:txBody>
          <a:bodyPr>
            <a:normAutofit fontScale="90000"/>
          </a:bodyPr>
          <a:lstStyle/>
          <a:p>
            <a:pPr algn="l"/>
            <a:r>
              <a:rPr lang="en-US" dirty="0" err="1" smtClean="0"/>
              <a:t>Wat</a:t>
            </a:r>
            <a:r>
              <a:rPr lang="en-US" dirty="0" smtClean="0"/>
              <a:t> </a:t>
            </a:r>
            <a:r>
              <a:rPr lang="en-US" dirty="0" err="1" smtClean="0"/>
              <a:t>Machimaram’s</a:t>
            </a:r>
            <a:r>
              <a:rPr lang="en-US" dirty="0" smtClean="0"/>
              <a:t> Buddha – officially unveiled in 2001 at a cost of some 10 million ringgit.</a:t>
            </a:r>
            <a:endParaRPr lang="en-SG"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60648"/>
            <a:ext cx="5076056" cy="6411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3287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Traditional </a:t>
            </a:r>
            <a:r>
              <a:rPr lang="en-US" dirty="0" err="1" smtClean="0"/>
              <a:t>Kelantanese</a:t>
            </a:r>
            <a:r>
              <a:rPr lang="en-US" dirty="0" smtClean="0"/>
              <a:t> Chinese meal</a:t>
            </a:r>
            <a:endParaRPr lang="en-SG" dirty="0"/>
          </a:p>
        </p:txBody>
      </p:sp>
      <p:sp>
        <p:nvSpPr>
          <p:cNvPr id="3" name="Content Placeholder 2"/>
          <p:cNvSpPr>
            <a:spLocks noGrp="1"/>
          </p:cNvSpPr>
          <p:nvPr>
            <p:ph idx="1"/>
          </p:nvPr>
        </p:nvSpPr>
        <p:spPr/>
        <p:txBody>
          <a:bodyPr/>
          <a:lstStyle/>
          <a:p>
            <a:endParaRPr lang="en-SG"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772816"/>
            <a:ext cx="5400600" cy="4559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2498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Thai-Malay relations – historically strong but currently uncertain</a:t>
            </a:r>
            <a:endParaRPr lang="en-SG" dirty="0"/>
          </a:p>
        </p:txBody>
      </p:sp>
      <p:sp>
        <p:nvSpPr>
          <p:cNvPr id="3" name="Content Placeholder 2"/>
          <p:cNvSpPr>
            <a:spLocks noGrp="1"/>
          </p:cNvSpPr>
          <p:nvPr>
            <p:ph idx="1"/>
          </p:nvPr>
        </p:nvSpPr>
        <p:spPr>
          <a:xfrm>
            <a:off x="323528" y="1412776"/>
            <a:ext cx="8363272" cy="4713387"/>
          </a:xfrm>
        </p:spPr>
        <p:txBody>
          <a:bodyPr>
            <a:normAutofit lnSpcReduction="10000"/>
          </a:bodyPr>
          <a:lstStyle/>
          <a:p>
            <a:pPr marL="0" indent="0">
              <a:buNone/>
            </a:pPr>
            <a:endParaRPr lang="en-SG" dirty="0"/>
          </a:p>
          <a:p>
            <a:r>
              <a:rPr lang="en-SG" dirty="0" smtClean="0"/>
              <a:t>Although </a:t>
            </a:r>
            <a:r>
              <a:rPr lang="en-SG" dirty="0"/>
              <a:t>Muslims, many </a:t>
            </a:r>
            <a:r>
              <a:rPr lang="en-SG" dirty="0" err="1"/>
              <a:t>Kelantanese</a:t>
            </a:r>
            <a:r>
              <a:rPr lang="en-SG" dirty="0"/>
              <a:t> Malays have had long and intimate associations with local Thai Buddhists. </a:t>
            </a:r>
            <a:r>
              <a:rPr lang="en-SG" dirty="0" err="1"/>
              <a:t>Eg</a:t>
            </a:r>
            <a:r>
              <a:rPr lang="en-SG" dirty="0"/>
              <a:t>. Appointment of the </a:t>
            </a:r>
            <a:r>
              <a:rPr lang="en-SG" dirty="0" smtClean="0"/>
              <a:t>chief </a:t>
            </a:r>
            <a:r>
              <a:rPr lang="en-SG" dirty="0"/>
              <a:t>Buddhist monk lies in the hands of the Sultan. </a:t>
            </a:r>
            <a:endParaRPr lang="en-SG" dirty="0" smtClean="0"/>
          </a:p>
          <a:p>
            <a:r>
              <a:rPr lang="en-SG" dirty="0" smtClean="0"/>
              <a:t>Malay-based </a:t>
            </a:r>
            <a:r>
              <a:rPr lang="en-SG" dirty="0"/>
              <a:t>political parties continue to encounter Thais to seek votes during elections. Many Malays also seek out Thai magicians for special services. </a:t>
            </a:r>
          </a:p>
          <a:p>
            <a:endParaRPr lang="en-SG" dirty="0"/>
          </a:p>
        </p:txBody>
      </p:sp>
    </p:spTree>
    <p:extLst>
      <p:ext uri="{BB962C8B-B14F-4D97-AF65-F5344CB8AC3E}">
        <p14:creationId xmlns:p14="http://schemas.microsoft.com/office/powerpoint/2010/main" val="3818085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Kelantan’s chief minister and Islamic scholar, </a:t>
            </a:r>
            <a:r>
              <a:rPr lang="en-US" dirty="0" err="1" smtClean="0"/>
              <a:t>Nik</a:t>
            </a:r>
            <a:r>
              <a:rPr lang="en-US" dirty="0" smtClean="0"/>
              <a:t> Aziz with Thai monks</a:t>
            </a:r>
            <a:endParaRPr lang="en-SG"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132856"/>
            <a:ext cx="5414143" cy="3602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428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Thais and Thailand – Lost Sheep?</a:t>
            </a:r>
            <a:endParaRPr lang="en-SG" dirty="0"/>
          </a:p>
        </p:txBody>
      </p:sp>
      <p:sp>
        <p:nvSpPr>
          <p:cNvPr id="3" name="Content Placeholder 2"/>
          <p:cNvSpPr>
            <a:spLocks noGrp="1"/>
          </p:cNvSpPr>
          <p:nvPr>
            <p:ph idx="1"/>
          </p:nvPr>
        </p:nvSpPr>
        <p:spPr/>
        <p:txBody>
          <a:bodyPr>
            <a:normAutofit fontScale="85000" lnSpcReduction="10000"/>
          </a:bodyPr>
          <a:lstStyle/>
          <a:p>
            <a:endParaRPr lang="en-SG" dirty="0"/>
          </a:p>
          <a:p>
            <a:pPr marL="0" indent="0">
              <a:buNone/>
            </a:pPr>
            <a:r>
              <a:rPr lang="en-SG" dirty="0" smtClean="0"/>
              <a:t>•</a:t>
            </a:r>
            <a:r>
              <a:rPr lang="en-SG" dirty="0"/>
              <a:t>Thailand’s nationalism has historically been constructed along the lines of ethnicity and Buddhism. </a:t>
            </a:r>
          </a:p>
          <a:p>
            <a:r>
              <a:rPr lang="en-SG" dirty="0" smtClean="0"/>
              <a:t>Thus</a:t>
            </a:r>
            <a:r>
              <a:rPr lang="en-SG" dirty="0"/>
              <a:t>, how does the country make sense of politically Malaysians who are also ethnically Thai and Buddhists? </a:t>
            </a:r>
          </a:p>
          <a:p>
            <a:r>
              <a:rPr lang="en-SG" dirty="0" smtClean="0"/>
              <a:t>1960- </a:t>
            </a:r>
            <a:r>
              <a:rPr lang="en-SG" dirty="0"/>
              <a:t>secret policies of land settlements in </a:t>
            </a:r>
            <a:r>
              <a:rPr lang="en-SG" dirty="0" err="1"/>
              <a:t>Narathiwat</a:t>
            </a:r>
            <a:r>
              <a:rPr lang="en-SG" dirty="0"/>
              <a:t> for Buddhist Thais from Kelantan. </a:t>
            </a:r>
          </a:p>
          <a:p>
            <a:r>
              <a:rPr lang="en-SG" dirty="0" smtClean="0"/>
              <a:t>Now- </a:t>
            </a:r>
            <a:r>
              <a:rPr lang="en-SG" dirty="0"/>
              <a:t>cultural nationalism through informal </a:t>
            </a:r>
            <a:r>
              <a:rPr lang="en-SG" dirty="0" smtClean="0"/>
              <a:t>means e.g. social media/education/television watching. </a:t>
            </a:r>
            <a:endParaRPr lang="en-SG" dirty="0"/>
          </a:p>
          <a:p>
            <a:endParaRPr lang="en-SG" dirty="0"/>
          </a:p>
        </p:txBody>
      </p:sp>
    </p:spTree>
    <p:extLst>
      <p:ext uri="{BB962C8B-B14F-4D97-AF65-F5344CB8AC3E}">
        <p14:creationId xmlns:p14="http://schemas.microsoft.com/office/powerpoint/2010/main" val="3422483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Loy </a:t>
            </a:r>
            <a:r>
              <a:rPr lang="en-US" dirty="0" err="1" smtClean="0"/>
              <a:t>krathong</a:t>
            </a:r>
            <a:r>
              <a:rPr lang="en-US" dirty="0" smtClean="0"/>
              <a:t> festival in </a:t>
            </a:r>
            <a:r>
              <a:rPr lang="en-US" dirty="0" err="1" smtClean="0"/>
              <a:t>Tumpat</a:t>
            </a:r>
            <a:r>
              <a:rPr lang="en-US" dirty="0" smtClean="0"/>
              <a:t>, Kelantan</a:t>
            </a:r>
            <a:endParaRPr lang="en-SG"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16832"/>
            <a:ext cx="5875743" cy="389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6704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3232150"/>
          </a:xfrm>
        </p:spPr>
        <p:txBody>
          <a:bodyPr>
            <a:normAutofit/>
          </a:bodyPr>
          <a:lstStyle/>
          <a:p>
            <a:r>
              <a:rPr lang="en-US" sz="6000" dirty="0" smtClean="0"/>
              <a:t>The Cham in Vietnam </a:t>
            </a:r>
            <a:endParaRPr lang="en-US" sz="6000" dirty="0"/>
          </a:p>
        </p:txBody>
      </p:sp>
      <p:sp>
        <p:nvSpPr>
          <p:cNvPr id="5" name="Content Placeholder 4"/>
          <p:cNvSpPr>
            <a:spLocks noGrp="1"/>
          </p:cNvSpPr>
          <p:nvPr>
            <p:ph idx="1"/>
          </p:nvPr>
        </p:nvSpPr>
        <p:spPr/>
        <p:txBody>
          <a:bodyPr/>
          <a:lstStyle/>
          <a:p>
            <a:endParaRPr lang="en-US"/>
          </a:p>
        </p:txBody>
      </p:sp>
      <p:pic>
        <p:nvPicPr>
          <p:cNvPr id="13318" name="Picture 6" descr="https://originalribenababy.files.wordpress.com/2012/01/mg_558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228600"/>
            <a:ext cx="51816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462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83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Ethnicity</a:t>
            </a:r>
            <a:endParaRPr lang="en-SG" dirty="0"/>
          </a:p>
        </p:txBody>
      </p:sp>
      <p:sp>
        <p:nvSpPr>
          <p:cNvPr id="3" name="Content Placeholder 2"/>
          <p:cNvSpPr>
            <a:spLocks noGrp="1"/>
          </p:cNvSpPr>
          <p:nvPr>
            <p:ph idx="1"/>
          </p:nvPr>
        </p:nvSpPr>
        <p:spPr/>
        <p:txBody>
          <a:bodyPr>
            <a:normAutofit lnSpcReduction="10000"/>
          </a:bodyPr>
          <a:lstStyle/>
          <a:p>
            <a:r>
              <a:rPr lang="en-US" dirty="0" smtClean="0"/>
              <a:t>Definition </a:t>
            </a:r>
            <a:endParaRPr lang="en-US" dirty="0" smtClean="0"/>
          </a:p>
          <a:p>
            <a:pPr marL="571500" indent="-571500">
              <a:buAutoNum type="romanLcPeriod"/>
            </a:pPr>
            <a:r>
              <a:rPr lang="en-US" dirty="0"/>
              <a:t>I</a:t>
            </a:r>
            <a:r>
              <a:rPr lang="en-US" dirty="0" smtClean="0"/>
              <a:t>t is not biological/natural – early anthropologists though ethnicities were linked to skull widths.</a:t>
            </a:r>
          </a:p>
          <a:p>
            <a:pPr marL="571500" indent="-571500">
              <a:buAutoNum type="romanLcPeriod"/>
            </a:pPr>
            <a:r>
              <a:rPr lang="en-US" dirty="0" smtClean="0"/>
              <a:t>It is historically and politically situated. It is fluid.</a:t>
            </a:r>
          </a:p>
          <a:p>
            <a:pPr marL="571500" indent="-571500">
              <a:buAutoNum type="romanLcPeriod"/>
            </a:pPr>
            <a:r>
              <a:rPr lang="en-US" dirty="0" smtClean="0"/>
              <a:t>It is about how we identify with other groups</a:t>
            </a:r>
          </a:p>
          <a:p>
            <a:pPr marL="571500" indent="-571500">
              <a:buAutoNum type="romanLcPeriod"/>
            </a:pPr>
            <a:r>
              <a:rPr lang="en-US" dirty="0" smtClean="0"/>
              <a:t>It is varied and can be changed depending on the context in which it is discussed.</a:t>
            </a:r>
          </a:p>
          <a:p>
            <a:pPr marL="571500" indent="-571500">
              <a:buAutoNum type="romanLcPeriod"/>
            </a:pPr>
            <a:endParaRPr lang="en-SG" dirty="0"/>
          </a:p>
        </p:txBody>
      </p:sp>
    </p:spTree>
    <p:extLst>
      <p:ext uri="{BB962C8B-B14F-4D97-AF65-F5344CB8AC3E}">
        <p14:creationId xmlns:p14="http://schemas.microsoft.com/office/powerpoint/2010/main" val="3105004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Cham of Vietnam</a:t>
            </a:r>
            <a:endParaRPr lang="en-US" dirty="0"/>
          </a:p>
        </p:txBody>
      </p:sp>
      <p:sp>
        <p:nvSpPr>
          <p:cNvPr id="3" name="Content Placeholder 2"/>
          <p:cNvSpPr>
            <a:spLocks noGrp="1"/>
          </p:cNvSpPr>
          <p:nvPr>
            <p:ph idx="1"/>
          </p:nvPr>
        </p:nvSpPr>
        <p:spPr/>
        <p:txBody>
          <a:bodyPr/>
          <a:lstStyle/>
          <a:p>
            <a:r>
              <a:rPr lang="en-US" dirty="0" smtClean="0"/>
              <a:t>Austronesian speakers</a:t>
            </a:r>
          </a:p>
          <a:p>
            <a:r>
              <a:rPr lang="en-US" dirty="0"/>
              <a:t>“Cultural frontier” with Vietnamese, “ethnic frontier” with Khmer</a:t>
            </a:r>
          </a:p>
          <a:p>
            <a:r>
              <a:rPr lang="en-US" dirty="0" err="1"/>
              <a:t>Champa’s</a:t>
            </a:r>
            <a:r>
              <a:rPr lang="en-US" dirty="0"/>
              <a:t> absorption by the Vietnamese: The Nam Tien </a:t>
            </a:r>
            <a:r>
              <a:rPr lang="ja-JP" altLang="en-US" dirty="0"/>
              <a:t>南进 </a:t>
            </a:r>
            <a:r>
              <a:rPr lang="en-US" dirty="0" smtClean="0"/>
              <a:t>process</a:t>
            </a:r>
          </a:p>
          <a:p>
            <a:r>
              <a:rPr lang="en-US" dirty="0"/>
              <a:t>Cham migration/flight to neighboring countries</a:t>
            </a:r>
          </a:p>
          <a:p>
            <a:endParaRPr lang="en-US" dirty="0"/>
          </a:p>
          <a:p>
            <a:endParaRPr lang="en-US" dirty="0"/>
          </a:p>
        </p:txBody>
      </p:sp>
    </p:spTree>
    <p:extLst>
      <p:ext uri="{BB962C8B-B14F-4D97-AF65-F5344CB8AC3E}">
        <p14:creationId xmlns:p14="http://schemas.microsoft.com/office/powerpoint/2010/main" val="3169127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059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0"/>
            <a:ext cx="9168507"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5664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s://fbcdn-sphotos-h-a.akamaihd.net/hphotos-ak-frc3/v/t1.0-9/598610_10150936218963889_1340229370_n.jpg?oh=63bbd33c605a547032a031813650386d&amp;oe=54DDD851&amp;__gda__=1424464156_95c6de7ab82e4cce60558fd20cc657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168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Cham and Vietnam today</a:t>
            </a:r>
            <a:endParaRPr lang="en-US" dirty="0"/>
          </a:p>
        </p:txBody>
      </p:sp>
      <p:sp>
        <p:nvSpPr>
          <p:cNvPr id="3" name="Content Placeholder 2"/>
          <p:cNvSpPr>
            <a:spLocks noGrp="1"/>
          </p:cNvSpPr>
          <p:nvPr>
            <p:ph idx="1"/>
          </p:nvPr>
        </p:nvSpPr>
        <p:spPr/>
        <p:txBody>
          <a:bodyPr/>
          <a:lstStyle/>
          <a:p>
            <a:r>
              <a:rPr lang="en-US" dirty="0" smtClean="0"/>
              <a:t>Regarded as one of the major ethnic groups in Vietnam. </a:t>
            </a:r>
          </a:p>
          <a:p>
            <a:r>
              <a:rPr lang="en-US" dirty="0" smtClean="0"/>
              <a:t>Valuable in terms of tourist dollars </a:t>
            </a:r>
          </a:p>
          <a:p>
            <a:r>
              <a:rPr lang="en-US" dirty="0" smtClean="0"/>
              <a:t>Efforts to preserve language, writing and culture </a:t>
            </a:r>
          </a:p>
          <a:p>
            <a:r>
              <a:rPr lang="en-US" dirty="0" smtClean="0"/>
              <a:t>Problems with poverty &amp; social division  </a:t>
            </a:r>
            <a:endParaRPr lang="en-US" dirty="0"/>
          </a:p>
        </p:txBody>
      </p:sp>
    </p:spTree>
    <p:extLst>
      <p:ext uri="{BB962C8B-B14F-4D97-AF65-F5344CB8AC3E}">
        <p14:creationId xmlns:p14="http://schemas.microsoft.com/office/powerpoint/2010/main" val="1622515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 y="-1"/>
            <a:ext cx="9144740" cy="685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7629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28600"/>
            <a:ext cx="6477000"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3632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9603754" cy="701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026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5417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120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6537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of “race”</a:t>
            </a:r>
            <a:endParaRPr lang="en-SG" dirty="0"/>
          </a:p>
        </p:txBody>
      </p:sp>
      <p:sp>
        <p:nvSpPr>
          <p:cNvPr id="3" name="Content Placeholder 2"/>
          <p:cNvSpPr>
            <a:spLocks noGrp="1"/>
          </p:cNvSpPr>
          <p:nvPr>
            <p:ph idx="1"/>
          </p:nvPr>
        </p:nvSpPr>
        <p:spPr/>
        <p:txBody>
          <a:bodyPr/>
          <a:lstStyle/>
          <a:p>
            <a:r>
              <a:rPr lang="en-US" dirty="0" smtClean="0"/>
              <a:t>Connotes biological determinism</a:t>
            </a:r>
          </a:p>
          <a:p>
            <a:r>
              <a:rPr lang="en-US" dirty="0" smtClean="0"/>
              <a:t>A physically distinct “type” of person</a:t>
            </a:r>
          </a:p>
          <a:p>
            <a:r>
              <a:rPr lang="en-US" dirty="0" smtClean="0"/>
              <a:t>Cultural aspects of “racial groups” were often considered by 19</a:t>
            </a:r>
            <a:r>
              <a:rPr lang="en-US" baseline="30000" dirty="0" smtClean="0"/>
              <a:t>th</a:t>
            </a:r>
            <a:r>
              <a:rPr lang="en-US" dirty="0" smtClean="0"/>
              <a:t> and early 20</a:t>
            </a:r>
            <a:r>
              <a:rPr lang="en-US" baseline="30000" dirty="0" smtClean="0"/>
              <a:t>th</a:t>
            </a:r>
            <a:r>
              <a:rPr lang="en-US" dirty="0" smtClean="0"/>
              <a:t> social scientists as unchanging and even evolutionary.</a:t>
            </a:r>
          </a:p>
          <a:p>
            <a:r>
              <a:rPr lang="en-US" dirty="0" smtClean="0"/>
              <a:t>It is often a politically-charged concept that empowers national discourses to this day.</a:t>
            </a:r>
          </a:p>
          <a:p>
            <a:endParaRPr lang="en-SG" dirty="0"/>
          </a:p>
        </p:txBody>
      </p:sp>
    </p:spTree>
    <p:extLst>
      <p:ext uri="{BB962C8B-B14F-4D97-AF65-F5344CB8AC3E}">
        <p14:creationId xmlns:p14="http://schemas.microsoft.com/office/powerpoint/2010/main" val="2614062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29798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0384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16"/>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2509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Cham and Malaysia</a:t>
            </a:r>
            <a:endParaRPr lang="en-US" dirty="0"/>
          </a:p>
        </p:txBody>
      </p:sp>
      <p:sp>
        <p:nvSpPr>
          <p:cNvPr id="3" name="Content Placeholder 2"/>
          <p:cNvSpPr>
            <a:spLocks noGrp="1"/>
          </p:cNvSpPr>
          <p:nvPr>
            <p:ph idx="1"/>
          </p:nvPr>
        </p:nvSpPr>
        <p:spPr/>
        <p:txBody>
          <a:bodyPr/>
          <a:lstStyle/>
          <a:p>
            <a:r>
              <a:rPr lang="en-US" dirty="0" smtClean="0"/>
              <a:t>Many Cham escaped to Malaysia in 1975. </a:t>
            </a:r>
          </a:p>
          <a:p>
            <a:r>
              <a:rPr lang="en-US" dirty="0" smtClean="0"/>
              <a:t>Malaysian authorities made them recite the </a:t>
            </a:r>
            <a:r>
              <a:rPr lang="en-US" dirty="0" err="1" smtClean="0"/>
              <a:t>shahada</a:t>
            </a:r>
            <a:r>
              <a:rPr lang="en-US" dirty="0" smtClean="0"/>
              <a:t> (declaration of belief) to distinguish the “Cham Malays” from other groups. </a:t>
            </a:r>
          </a:p>
          <a:p>
            <a:r>
              <a:rPr lang="en-US" dirty="0" smtClean="0"/>
              <a:t>Cham accepted into Malaysia were given schooling, employment and identity as Malaysians. </a:t>
            </a:r>
          </a:p>
          <a:p>
            <a:endParaRPr lang="en-US" dirty="0" smtClean="0"/>
          </a:p>
          <a:p>
            <a:endParaRPr lang="en-US" dirty="0"/>
          </a:p>
        </p:txBody>
      </p:sp>
    </p:spTree>
    <p:extLst>
      <p:ext uri="{BB962C8B-B14F-4D97-AF65-F5344CB8AC3E}">
        <p14:creationId xmlns:p14="http://schemas.microsoft.com/office/powerpoint/2010/main" val="3303855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Cham in Cambodia</a:t>
            </a:r>
            <a:endParaRPr lang="en-US" dirty="0"/>
          </a:p>
        </p:txBody>
      </p:sp>
      <p:sp>
        <p:nvSpPr>
          <p:cNvPr id="3" name="Content Placeholder 2"/>
          <p:cNvSpPr>
            <a:spLocks noGrp="1"/>
          </p:cNvSpPr>
          <p:nvPr>
            <p:ph idx="1"/>
          </p:nvPr>
        </p:nvSpPr>
        <p:spPr/>
        <p:txBody>
          <a:bodyPr/>
          <a:lstStyle/>
          <a:p>
            <a:r>
              <a:rPr lang="en-US" dirty="0" smtClean="0"/>
              <a:t>Most are </a:t>
            </a:r>
            <a:r>
              <a:rPr lang="en-US" dirty="0"/>
              <a:t>M</a:t>
            </a:r>
            <a:r>
              <a:rPr lang="en-US" dirty="0" smtClean="0"/>
              <a:t>uslim and many were killed by Pol Pot in 1975 </a:t>
            </a:r>
          </a:p>
          <a:p>
            <a:r>
              <a:rPr lang="en-US" dirty="0" smtClean="0"/>
              <a:t>Some Cham in Cambodia only speak Malay and are not distinguishable from the Malays in Malaysia. </a:t>
            </a:r>
          </a:p>
          <a:p>
            <a:r>
              <a:rPr lang="en-US" dirty="0" smtClean="0"/>
              <a:t>However, there are some Cham who continue the “Original Cham ways” from Vietnam. </a:t>
            </a:r>
          </a:p>
        </p:txBody>
      </p:sp>
    </p:spTree>
    <p:extLst>
      <p:ext uri="{BB962C8B-B14F-4D97-AF65-F5344CB8AC3E}">
        <p14:creationId xmlns:p14="http://schemas.microsoft.com/office/powerpoint/2010/main" val="200305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169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277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892"/>
            <a:ext cx="6553200" cy="683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5671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983163"/>
          </a:xfrm>
        </p:spPr>
        <p:txBody>
          <a:bodyPr>
            <a:normAutofit/>
          </a:bodyPr>
          <a:lstStyle/>
          <a:p>
            <a:r>
              <a:rPr lang="en-US" dirty="0" smtClean="0"/>
              <a:t>Fears that Cham society will face a new period of “Calah-</a:t>
            </a:r>
            <a:r>
              <a:rPr lang="en-US" dirty="0" err="1" smtClean="0"/>
              <a:t>caluen</a:t>
            </a:r>
            <a:r>
              <a:rPr lang="en-US" dirty="0" smtClean="0"/>
              <a:t>” separation or fragmentation </a:t>
            </a:r>
          </a:p>
          <a:p>
            <a:r>
              <a:rPr lang="en-US" dirty="0" smtClean="0"/>
              <a:t>Survival of traditional knowledge and customs, the very basis of Cham identity </a:t>
            </a:r>
          </a:p>
          <a:p>
            <a:r>
              <a:rPr lang="en-US" dirty="0" smtClean="0"/>
              <a:t>They are very much concerned with economic and cultural survival. </a:t>
            </a:r>
          </a:p>
          <a:p>
            <a:r>
              <a:rPr lang="en-US" dirty="0" smtClean="0"/>
              <a:t>Unity among the various Cham communities are of utmost importance </a:t>
            </a:r>
          </a:p>
          <a:p>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Future of the Cham</a:t>
            </a:r>
            <a:endParaRPr lang="en-US" dirty="0"/>
          </a:p>
        </p:txBody>
      </p:sp>
    </p:spTree>
    <p:extLst>
      <p:ext uri="{BB962C8B-B14F-4D97-AF65-F5344CB8AC3E}">
        <p14:creationId xmlns:p14="http://schemas.microsoft.com/office/powerpoint/2010/main" val="2993849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Race latches itself to cultural stereotypes.</a:t>
            </a:r>
            <a:endParaRPr lang="en-SG" dirty="0"/>
          </a:p>
        </p:txBody>
      </p:sp>
      <p:sp>
        <p:nvSpPr>
          <p:cNvPr id="3" name="Content Placeholder 2"/>
          <p:cNvSpPr>
            <a:spLocks noGrp="1"/>
          </p:cNvSpPr>
          <p:nvPr>
            <p:ph idx="1"/>
          </p:nvPr>
        </p:nvSpPr>
        <p:spPr/>
        <p:txBody>
          <a:bodyPr>
            <a:normAutofit lnSpcReduction="10000"/>
          </a:bodyPr>
          <a:lstStyle/>
          <a:p>
            <a:pPr marL="0" indent="0">
              <a:lnSpc>
                <a:spcPct val="90000"/>
              </a:lnSpc>
              <a:buNone/>
            </a:pPr>
            <a:r>
              <a:rPr lang="en-US" dirty="0" err="1" smtClean="0"/>
              <a:t>Swettenham</a:t>
            </a:r>
            <a:r>
              <a:rPr lang="en-US" dirty="0" smtClean="0"/>
              <a:t> (1955:139) on the Malays:</a:t>
            </a:r>
          </a:p>
          <a:p>
            <a:pPr>
              <a:lnSpc>
                <a:spcPct val="90000"/>
              </a:lnSpc>
              <a:buFont typeface="Arial" charset="0"/>
              <a:buNone/>
            </a:pPr>
            <a:r>
              <a:rPr lang="en-US" dirty="0" smtClean="0"/>
              <a:t>“you will wish for no better servant, no more pleasant or cheery companion.”</a:t>
            </a:r>
          </a:p>
          <a:p>
            <a:pPr>
              <a:lnSpc>
                <a:spcPct val="90000"/>
              </a:lnSpc>
              <a:buFont typeface="Arial" charset="0"/>
              <a:buNone/>
            </a:pPr>
            <a:r>
              <a:rPr lang="en-US" dirty="0" smtClean="0"/>
              <a:t>John Crawford (Governor of Singapore) wrote:</a:t>
            </a:r>
          </a:p>
          <a:p>
            <a:pPr>
              <a:lnSpc>
                <a:spcPct val="90000"/>
              </a:lnSpc>
              <a:buFont typeface="Arial" charset="0"/>
              <a:buNone/>
            </a:pPr>
            <a:r>
              <a:rPr lang="en-US" dirty="0" smtClean="0"/>
              <a:t>“..the Indian islanders may be pronounced slow of comprehension, but of sound, though narrow judgment…it must be confessed that an Indian islander of the best capacity is unequal, in most respects, to an individual not above mediocrity in a </a:t>
            </a:r>
            <a:r>
              <a:rPr lang="en-US" dirty="0" err="1" smtClean="0"/>
              <a:t>civilised</a:t>
            </a:r>
            <a:r>
              <a:rPr lang="en-US" dirty="0" smtClean="0"/>
              <a:t> community.”</a:t>
            </a:r>
          </a:p>
          <a:p>
            <a:endParaRPr lang="en-SG" dirty="0"/>
          </a:p>
        </p:txBody>
      </p:sp>
    </p:spTree>
    <p:extLst>
      <p:ext uri="{BB962C8B-B14F-4D97-AF65-F5344CB8AC3E}">
        <p14:creationId xmlns:p14="http://schemas.microsoft.com/office/powerpoint/2010/main" val="230879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124744"/>
            <a:ext cx="8003232" cy="1368152"/>
          </a:xfrm>
        </p:spPr>
        <p:txBody>
          <a:bodyPr>
            <a:normAutofit fontScale="90000"/>
          </a:bodyPr>
          <a:lstStyle/>
          <a:p>
            <a:pPr algn="l"/>
            <a:r>
              <a:rPr lang="en-US" dirty="0" smtClean="0"/>
              <a:t>Charles Hirschman (1986) in his article titled:</a:t>
            </a:r>
            <a:r>
              <a:rPr lang="en-SG" b="1" dirty="0" smtClean="0"/>
              <a:t>The making of race in colonial Malaya: Political economy and racial ideology,” noted:</a:t>
            </a:r>
            <a:br>
              <a:rPr lang="en-SG" b="1" dirty="0" smtClean="0"/>
            </a:br>
            <a:r>
              <a:rPr lang="en-US" dirty="0" smtClean="0"/>
              <a:t/>
            </a:r>
            <a:br>
              <a:rPr lang="en-US" dirty="0" smtClean="0"/>
            </a:br>
            <a:endParaRPr lang="en-SG" dirty="0"/>
          </a:p>
        </p:txBody>
      </p:sp>
      <p:sp>
        <p:nvSpPr>
          <p:cNvPr id="3" name="Content Placeholder 2"/>
          <p:cNvSpPr>
            <a:spLocks noGrp="1"/>
          </p:cNvSpPr>
          <p:nvPr>
            <p:ph idx="1"/>
          </p:nvPr>
        </p:nvSpPr>
        <p:spPr>
          <a:xfrm>
            <a:off x="457200" y="2636912"/>
            <a:ext cx="8075240" cy="3489251"/>
          </a:xfrm>
        </p:spPr>
        <p:txBody>
          <a:bodyPr>
            <a:normAutofit fontScale="77500" lnSpcReduction="20000"/>
          </a:bodyPr>
          <a:lstStyle/>
          <a:p>
            <a:r>
              <a:rPr lang="en-SG" dirty="0" smtClean="0"/>
              <a:t>…modern “race relations” in Peninsular Malaysia, in the sense of impenetrable group boundaries, were a </a:t>
            </a:r>
            <a:r>
              <a:rPr lang="en-SG" dirty="0" err="1" smtClean="0"/>
              <a:t>byproduct</a:t>
            </a:r>
            <a:r>
              <a:rPr lang="en-SG" dirty="0" smtClean="0"/>
              <a:t> of British colonialism of the late nineteenth and early twentieth centuries. Prior to 1850, inter-ethnic relations among Asian populations were marked by cultural stereotypes and occasional hostility, but there were also possibilities for inter-ethnic alliances and acculturation. Direct colonial rule brought European racial theory and constructed a social and economic order structured by “race.” (p. 330)</a:t>
            </a:r>
            <a:endParaRPr lang="en-SG" dirty="0"/>
          </a:p>
        </p:txBody>
      </p:sp>
    </p:spTree>
    <p:extLst>
      <p:ext uri="{BB962C8B-B14F-4D97-AF65-F5344CB8AC3E}">
        <p14:creationId xmlns:p14="http://schemas.microsoft.com/office/powerpoint/2010/main" val="3130274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sp>
        <p:nvSpPr>
          <p:cNvPr id="3" name="Content Placeholder 2"/>
          <p:cNvSpPr>
            <a:spLocks noGrp="1"/>
          </p:cNvSpPr>
          <p:nvPr>
            <p:ph idx="1"/>
          </p:nvPr>
        </p:nvSpPr>
        <p:spPr/>
        <p:txBody>
          <a:bodyPr/>
          <a:lstStyle/>
          <a:p>
            <a:r>
              <a:rPr lang="en-US" dirty="0" smtClean="0"/>
              <a:t>Ethnicity as culture and race as biology have become engrained in the national consciousness of many </a:t>
            </a:r>
            <a:r>
              <a:rPr lang="en-US" dirty="0" err="1" smtClean="0"/>
              <a:t>SEAn</a:t>
            </a:r>
            <a:r>
              <a:rPr lang="en-US" dirty="0" smtClean="0"/>
              <a:t> states.</a:t>
            </a:r>
          </a:p>
          <a:p>
            <a:endParaRPr lang="en-S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212976"/>
            <a:ext cx="4895800" cy="3329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8495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normAutofit fontScale="92500" lnSpcReduction="20000"/>
          </a:bodyPr>
          <a:lstStyle/>
          <a:p>
            <a:pPr>
              <a:defRPr/>
            </a:pPr>
            <a:r>
              <a:rPr lang="en-US" dirty="0"/>
              <a:t>Many instances of violence in SEA are associated with ethnic groups who feel “</a:t>
            </a:r>
            <a:r>
              <a:rPr lang="en-US" dirty="0" err="1"/>
              <a:t>marginalised</a:t>
            </a:r>
            <a:r>
              <a:rPr lang="en-US" dirty="0"/>
              <a:t>” in the eyes of the nation, e.g. Moro Muslims in Mindanao (Philippines), Papuans </a:t>
            </a:r>
            <a:r>
              <a:rPr lang="en-US" dirty="0" smtClean="0"/>
              <a:t>in </a:t>
            </a:r>
            <a:r>
              <a:rPr lang="en-US" dirty="0" err="1"/>
              <a:t>Irian</a:t>
            </a:r>
            <a:r>
              <a:rPr lang="en-US" dirty="0"/>
              <a:t> Jaya (Indonesia), Malays in South Thailand, </a:t>
            </a:r>
            <a:r>
              <a:rPr lang="en-US" dirty="0" err="1"/>
              <a:t>Kachin</a:t>
            </a:r>
            <a:r>
              <a:rPr lang="en-US" dirty="0"/>
              <a:t>/Shan in Myanmar, etc.</a:t>
            </a:r>
          </a:p>
          <a:p>
            <a:pPr>
              <a:defRPr/>
            </a:pPr>
            <a:r>
              <a:rPr lang="en-US" dirty="0"/>
              <a:t>Other so-called </a:t>
            </a:r>
            <a:r>
              <a:rPr lang="en-US" dirty="0" err="1"/>
              <a:t>marginalised</a:t>
            </a:r>
            <a:r>
              <a:rPr lang="en-US" dirty="0"/>
              <a:t> ethnic groups may not take up arms but protest in their own ways against what they view to be state encroachment on their identity e.g. “orang </a:t>
            </a:r>
            <a:r>
              <a:rPr lang="en-US" dirty="0" err="1"/>
              <a:t>asli</a:t>
            </a:r>
            <a:r>
              <a:rPr lang="en-US" dirty="0"/>
              <a:t>” groups in Malaysia and land rights.</a:t>
            </a:r>
            <a:endParaRPr lang="en-SG" dirty="0"/>
          </a:p>
        </p:txBody>
      </p:sp>
    </p:spTree>
    <p:extLst>
      <p:ext uri="{BB962C8B-B14F-4D97-AF65-F5344CB8AC3E}">
        <p14:creationId xmlns:p14="http://schemas.microsoft.com/office/powerpoint/2010/main" val="2652664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Study: The Thai Buddhist Community of Kelantan, Malaysia</a:t>
            </a:r>
            <a:endParaRPr lang="en-SG" dirty="0"/>
          </a:p>
        </p:txBody>
      </p:sp>
      <p:sp>
        <p:nvSpPr>
          <p:cNvPr id="3" name="Content Placeholder 2"/>
          <p:cNvSpPr>
            <a:spLocks noGrp="1"/>
          </p:cNvSpPr>
          <p:nvPr>
            <p:ph idx="1"/>
          </p:nvPr>
        </p:nvSpPr>
        <p:spPr/>
        <p:txBody>
          <a:bodyPr/>
          <a:lstStyle/>
          <a:p>
            <a:endParaRPr lang="en-SG"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653924"/>
            <a:ext cx="3960440" cy="4922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814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view from the river</a:t>
            </a:r>
            <a:endParaRPr lang="en-SG" dirty="0"/>
          </a:p>
        </p:txBody>
      </p:sp>
      <p:sp>
        <p:nvSpPr>
          <p:cNvPr id="3" name="Content Placeholder 2"/>
          <p:cNvSpPr>
            <a:spLocks noGrp="1"/>
          </p:cNvSpPr>
          <p:nvPr>
            <p:ph idx="1"/>
          </p:nvPr>
        </p:nvSpPr>
        <p:spPr/>
        <p:txBody>
          <a:bodyPr/>
          <a:lstStyle/>
          <a:p>
            <a:endParaRPr lang="en-SG"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182725" cy="1062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668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1510</Words>
  <Application>Microsoft Office PowerPoint</Application>
  <PresentationFormat>On-screen Show (4:3)</PresentationFormat>
  <Paragraphs>116</Paragraphs>
  <Slides>36</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ＭＳ Ｐゴシック</vt:lpstr>
      <vt:lpstr>Arial</vt:lpstr>
      <vt:lpstr>Calibri</vt:lpstr>
      <vt:lpstr>Office Theme</vt:lpstr>
      <vt:lpstr>PowerPoint Presentation</vt:lpstr>
      <vt:lpstr>Ethnicity</vt:lpstr>
      <vt:lpstr>The problem of “race”</vt:lpstr>
      <vt:lpstr>Race latches itself to cultural stereotypes.</vt:lpstr>
      <vt:lpstr>Charles Hirschman (1986) in his article titled:The making of race in colonial Malaya: Political economy and racial ideology,” noted:  </vt:lpstr>
      <vt:lpstr>PowerPoint Presentation</vt:lpstr>
      <vt:lpstr>PowerPoint Presentation</vt:lpstr>
      <vt:lpstr>Case Study: The Thai Buddhist Community of Kelantan, Malaysia</vt:lpstr>
      <vt:lpstr>A view from the river</vt:lpstr>
      <vt:lpstr>Thai Buddhists in Kelantan</vt:lpstr>
      <vt:lpstr>The Chinese-Thai relationship (a story of two marginal communities)</vt:lpstr>
      <vt:lpstr>Wat Machimaram’s Buddha – officially unveiled in 2001 at a cost of some 10 million ringgit.</vt:lpstr>
      <vt:lpstr>Traditional Kelantanese Chinese meal</vt:lpstr>
      <vt:lpstr>Thai-Malay relations – historically strong but currently uncertain</vt:lpstr>
      <vt:lpstr>Kelantan’s chief minister and Islamic scholar, Nik Aziz with Thai monks</vt:lpstr>
      <vt:lpstr>Thais and Thailand – Lost Sheep?</vt:lpstr>
      <vt:lpstr>Loy krathong festival in Tumpat, Kelantan</vt:lpstr>
      <vt:lpstr>The Cham in Vietnam </vt:lpstr>
      <vt:lpstr>PowerPoint Presentation</vt:lpstr>
      <vt:lpstr>The Cham of Vietnam</vt:lpstr>
      <vt:lpstr>PowerPoint Presentation</vt:lpstr>
      <vt:lpstr>PowerPoint Presentation</vt:lpstr>
      <vt:lpstr>PowerPoint Presentation</vt:lpstr>
      <vt:lpstr>The Cham and Vietnam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Cham and Malaysia</vt:lpstr>
      <vt:lpstr>The Cham in Cambodia</vt:lpstr>
      <vt:lpstr>PowerPoint Presentation</vt:lpstr>
      <vt:lpstr>PowerPoint Presentation</vt:lpstr>
      <vt:lpstr>Future of the Cham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seajic</dc:creator>
  <cp:lastModifiedBy>Leanne Tan</cp:lastModifiedBy>
  <cp:revision>47</cp:revision>
  <dcterms:created xsi:type="dcterms:W3CDTF">2014-10-27T13:13:39Z</dcterms:created>
  <dcterms:modified xsi:type="dcterms:W3CDTF">2014-10-29T03:25:08Z</dcterms:modified>
</cp:coreProperties>
</file>